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3867508-9BCB-4A98-81B5-02043B2612E3}">
  <a:tblStyle styleId="{93867508-9BCB-4A98-81B5-02043B2612E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accent1">
              <a:alpha val="20000"/>
            </a:schemeClr>
          </a:solidFill>
        </a:fill>
      </a:tcStyle>
    </a:band1H>
    <a:band2H>
      <a:tcTxStyle/>
    </a:band2H>
    <a:band1V>
      <a:tcTxStyle/>
      <a:tcStyle>
        <a:fill>
          <a:solidFill>
            <a:schemeClr val="accent1">
              <a:alpha val="20000"/>
            </a:schemeClr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/>
      <a:tcStyle>
        <a:tcBdr>
          <a:bottom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053f242ed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2053f242ed_1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053f242ed_1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12053f242ed_1_16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2053f242ed_1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12053f242ed_1_18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2053f242ed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12053f242ed_1_18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2053f242ed_1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12053f242ed_1_20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53f242ed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12053f242ed_1_8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053f242ed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12053f242ed_1_9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053f242ed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12053f242ed_1_10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053f242ed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12053f242ed_1_1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2053f242ed_1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12053f242ed_1_1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053f242ed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12053f242ed_1_1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2053f242ed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12053f242ed_1_1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2053f242ed_1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12053f242ed_1_15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hyperlink" Target="https://github.com/COHORT6-FEMBA-CALSTATELA/Bikelane#bikelane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25"/>
          <p:cNvPicPr preferRelativeResize="0"/>
          <p:nvPr/>
        </p:nvPicPr>
        <p:blipFill rotWithShape="1">
          <a:blip r:embed="rId3">
            <a:alphaModFix/>
          </a:blip>
          <a:srcRect b="0" l="0" r="13818" t="9091"/>
          <a:stretch/>
        </p:blipFill>
        <p:spPr>
          <a:xfrm>
            <a:off x="2642616" y="8"/>
            <a:ext cx="6501384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/>
          <p:nvPr/>
        </p:nvSpPr>
        <p:spPr>
          <a:xfrm>
            <a:off x="0" y="0"/>
            <a:ext cx="73176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8823"/>
                </a:srgbClr>
              </a:gs>
              <a:gs pos="58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5"/>
          <p:cNvSpPr txBox="1"/>
          <p:nvPr>
            <p:ph type="ctrTitle"/>
          </p:nvPr>
        </p:nvSpPr>
        <p:spPr>
          <a:xfrm>
            <a:off x="360786" y="701799"/>
            <a:ext cx="3017400" cy="24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mes New Roman"/>
              <a:buNone/>
            </a:pPr>
            <a:r>
              <a:rPr b="1" i="0" lang="en" sz="29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LA City Bike Lane Infrastructure and its Effects on Business Closures from 2016-2021</a:t>
            </a:r>
            <a:endParaRPr sz="2900"/>
          </a:p>
        </p:txBody>
      </p:sp>
      <p:sp>
        <p:nvSpPr>
          <p:cNvPr id="133" name="Google Shape;133;p25"/>
          <p:cNvSpPr txBox="1"/>
          <p:nvPr>
            <p:ph idx="1" type="subTitle"/>
          </p:nvPr>
        </p:nvSpPr>
        <p:spPr>
          <a:xfrm>
            <a:off x="360775" y="3266625"/>
            <a:ext cx="2832000" cy="17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i="0" lang="en" sz="11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Authors: </a:t>
            </a:r>
            <a:r>
              <a:rPr b="0" i="0" lang="en" sz="11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Jeff Block, Yocelyne Gomez, Carolina Gonzalez, Miguel Magana and Marco Rodas</a:t>
            </a:r>
            <a:endParaRPr b="0"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0" i="0" lang="en" sz="11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Fully Employed MBA Program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0" i="0" lang="en" sz="11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California State University Los Angeles</a:t>
            </a:r>
            <a:endParaRPr b="0"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0" i="0" lang="en" sz="11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BUS 5100 Business Analytics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0" i="0" lang="en" sz="11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Professor Jongwook Woo</a:t>
            </a:r>
            <a:endParaRPr b="0" i="0" sz="1100" u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https://github.com/COHORT6-FEMBA-CALSTATELA/Bikelane#bikelane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</a:pPr>
            <a:br>
              <a:rPr lang="en" sz="800"/>
            </a:br>
            <a:endParaRPr sz="800"/>
          </a:p>
        </p:txBody>
      </p:sp>
      <p:sp>
        <p:nvSpPr>
          <p:cNvPr id="134" name="Google Shape;134;p25"/>
          <p:cNvSpPr/>
          <p:nvPr/>
        </p:nvSpPr>
        <p:spPr>
          <a:xfrm rot="5400000">
            <a:off x="569941" y="260093"/>
            <a:ext cx="109728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377859" y="3156590"/>
            <a:ext cx="2983200" cy="13800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4"/>
          <p:cNvSpPr/>
          <p:nvPr/>
        </p:nvSpPr>
        <p:spPr>
          <a:xfrm>
            <a:off x="-1" y="0"/>
            <a:ext cx="3341755" cy="5143500"/>
          </a:xfrm>
          <a:custGeom>
            <a:rect b="b" l="l" r="r" t="t"/>
            <a:pathLst>
              <a:path extrusionOk="0" h="6858000" w="4455673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EFEFE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l" dist="38100">
              <a:srgbClr val="D8D8D8">
                <a:alpha val="49803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4"/>
          <p:cNvSpPr/>
          <p:nvPr/>
        </p:nvSpPr>
        <p:spPr>
          <a:xfrm>
            <a:off x="0" y="0"/>
            <a:ext cx="3334897" cy="5143500"/>
          </a:xfrm>
          <a:custGeom>
            <a:rect b="b" l="l" r="r" t="t"/>
            <a:pathLst>
              <a:path extrusionOk="0" h="6858000" w="4446529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34"/>
          <p:cNvSpPr txBox="1"/>
          <p:nvPr>
            <p:ph type="title"/>
          </p:nvPr>
        </p:nvSpPr>
        <p:spPr>
          <a:xfrm>
            <a:off x="265191" y="681466"/>
            <a:ext cx="2578608" cy="92925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Analysis and Visualization: Heat Map</a:t>
            </a:r>
            <a:endParaRPr/>
          </a:p>
        </p:txBody>
      </p:sp>
      <p:sp>
        <p:nvSpPr>
          <p:cNvPr id="234" name="Google Shape;234;p34"/>
          <p:cNvSpPr/>
          <p:nvPr/>
        </p:nvSpPr>
        <p:spPr>
          <a:xfrm>
            <a:off x="0" y="1069909"/>
            <a:ext cx="96012" cy="4904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4"/>
          <p:cNvSpPr/>
          <p:nvPr/>
        </p:nvSpPr>
        <p:spPr>
          <a:xfrm>
            <a:off x="296920" y="1832610"/>
            <a:ext cx="2537460" cy="13716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4"/>
          <p:cNvSpPr txBox="1"/>
          <p:nvPr>
            <p:ph idx="1" type="body"/>
          </p:nvPr>
        </p:nvSpPr>
        <p:spPr>
          <a:xfrm>
            <a:off x="292394" y="2001472"/>
            <a:ext cx="2696798" cy="266733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H</a:t>
            </a: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eat map determined which areas have a higher concentration of closed businesses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Identified two potential stretches of roads to compare the bike lane to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Char char="•"/>
            </a:pPr>
            <a:r>
              <a:rPr b="0" i="0" lang="en" sz="15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Hollywood Blvd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Char char="•"/>
            </a:pPr>
            <a:r>
              <a:rPr b="0" i="0" lang="en" sz="15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Santa Monica Blvd</a:t>
            </a:r>
            <a:endParaRPr b="0" i="0" sz="1500" u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t/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7" name="Google Shape;23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33401" y="1040030"/>
            <a:ext cx="5533993" cy="311287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4"/>
          <p:cNvSpPr txBox="1"/>
          <p:nvPr/>
        </p:nvSpPr>
        <p:spPr>
          <a:xfrm>
            <a:off x="3803581" y="4234448"/>
            <a:ext cx="4595606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 Series Open/Closed Businesses 2016-2021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Location: BUS5100Spr2022, Group 2 Project, Group Project Story</a:t>
            </a:r>
            <a:endParaRPr sz="1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35"/>
          <p:cNvSpPr txBox="1"/>
          <p:nvPr>
            <p:ph type="title"/>
          </p:nvPr>
        </p:nvSpPr>
        <p:spPr>
          <a:xfrm>
            <a:off x="473202" y="479640"/>
            <a:ext cx="2571750" cy="128930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Analysis and Visualization: </a:t>
            </a:r>
            <a:br>
              <a:rPr lang="en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Geo Map</a:t>
            </a:r>
            <a:endParaRPr/>
          </a:p>
        </p:txBody>
      </p:sp>
      <p:sp>
        <p:nvSpPr>
          <p:cNvPr id="245" name="Google Shape;245;p35"/>
          <p:cNvSpPr/>
          <p:nvPr/>
        </p:nvSpPr>
        <p:spPr>
          <a:xfrm>
            <a:off x="482459" y="1930317"/>
            <a:ext cx="2441321" cy="13716"/>
          </a:xfrm>
          <a:custGeom>
            <a:rect b="b" l="l" r="r" t="t"/>
            <a:pathLst>
              <a:path extrusionOk="0" fill="none" h="18288" w="3255095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extrusionOk="0" h="18288" w="3255095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5"/>
          <p:cNvSpPr txBox="1"/>
          <p:nvPr>
            <p:ph idx="1" type="body"/>
          </p:nvPr>
        </p:nvSpPr>
        <p:spPr>
          <a:xfrm>
            <a:off x="165632" y="2033081"/>
            <a:ext cx="3433623" cy="30145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b="0" i="0" sz="1100" u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0" i="0" lang="en" sz="20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Geo Map provides visual reference of 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area of </a:t>
            </a:r>
            <a:r>
              <a:rPr b="0" i="0" lang="en" sz="20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focus as well as a visualization of our study </a:t>
            </a:r>
            <a:endParaRPr/>
          </a:p>
          <a:p>
            <a:pPr indent="-180975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0" i="0" lang="en" sz="20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The focus of our study was District 13.</a:t>
            </a:r>
            <a:endParaRPr/>
          </a:p>
          <a:p>
            <a:pPr indent="-180975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0" i="0" lang="en" sz="20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Features added to the Geo Map were:</a:t>
            </a:r>
            <a:endParaRPr/>
          </a:p>
          <a:p>
            <a:pPr indent="0" lvl="1" marL="3429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="0" i="0" lang="en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low layers: Bike lanes and non-bike lanes. Businesses that opened and closed along the bike lanes and the non-bike lane area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b="0"/>
          </a:p>
        </p:txBody>
      </p:sp>
      <p:pic>
        <p:nvPicPr>
          <p:cNvPr id="247" name="Google Shape;247;p35"/>
          <p:cNvPicPr preferRelativeResize="0"/>
          <p:nvPr/>
        </p:nvPicPr>
        <p:blipFill rotWithShape="1">
          <a:blip r:embed="rId3">
            <a:alphaModFix/>
          </a:blip>
          <a:srcRect b="7448" l="463" r="21930" t="27741"/>
          <a:stretch/>
        </p:blipFill>
        <p:spPr>
          <a:xfrm>
            <a:off x="3490722" y="1355610"/>
            <a:ext cx="5452469" cy="2561310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48" name="Google Shape;248;p35"/>
          <p:cNvSpPr txBox="1"/>
          <p:nvPr/>
        </p:nvSpPr>
        <p:spPr>
          <a:xfrm>
            <a:off x="4060780" y="4114712"/>
            <a:ext cx="4621695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Area of study Geo Map with open/closed.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Location: BUS5100Spr2022, Group 2 Project, Group Project Story</a:t>
            </a:r>
            <a:r>
              <a:rPr b="0" i="0" lang="en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6"/>
          <p:cNvSpPr/>
          <p:nvPr/>
        </p:nvSpPr>
        <p:spPr>
          <a:xfrm>
            <a:off x="-1" y="0"/>
            <a:ext cx="3341755" cy="5143500"/>
          </a:xfrm>
          <a:custGeom>
            <a:rect b="b" l="l" r="r" t="t"/>
            <a:pathLst>
              <a:path extrusionOk="0" h="6858000" w="4455673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EFEFE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l" dist="38100">
              <a:srgbClr val="D8D8D8">
                <a:alpha val="49803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36"/>
          <p:cNvSpPr/>
          <p:nvPr/>
        </p:nvSpPr>
        <p:spPr>
          <a:xfrm>
            <a:off x="0" y="0"/>
            <a:ext cx="3334897" cy="5143500"/>
          </a:xfrm>
          <a:custGeom>
            <a:rect b="b" l="l" r="r" t="t"/>
            <a:pathLst>
              <a:path extrusionOk="0" h="6858000" w="4446529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36"/>
          <p:cNvSpPr txBox="1"/>
          <p:nvPr>
            <p:ph type="title"/>
          </p:nvPr>
        </p:nvSpPr>
        <p:spPr>
          <a:xfrm>
            <a:off x="255772" y="699516"/>
            <a:ext cx="2578608" cy="92925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 and Visualization: </a:t>
            </a:r>
            <a:b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 Map </a:t>
            </a:r>
            <a:endParaRPr/>
          </a:p>
        </p:txBody>
      </p:sp>
      <p:sp>
        <p:nvSpPr>
          <p:cNvPr id="257" name="Google Shape;257;p36"/>
          <p:cNvSpPr/>
          <p:nvPr/>
        </p:nvSpPr>
        <p:spPr>
          <a:xfrm>
            <a:off x="0" y="1069909"/>
            <a:ext cx="96012" cy="4904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36"/>
          <p:cNvSpPr/>
          <p:nvPr/>
        </p:nvSpPr>
        <p:spPr>
          <a:xfrm>
            <a:off x="296920" y="1832610"/>
            <a:ext cx="2537460" cy="13716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36"/>
          <p:cNvSpPr txBox="1"/>
          <p:nvPr/>
        </p:nvSpPr>
        <p:spPr>
          <a:xfrm>
            <a:off x="96012" y="1936747"/>
            <a:ext cx="3063434" cy="28303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Utilizing the Polygon Filter setting in the Geo Map we isolated a focused area of new and closed businesses along the bike/non-bike lanes.  </a:t>
            </a:r>
            <a:endParaRPr sz="1100"/>
          </a:p>
          <a:p>
            <a:pPr indent="-215900" lvl="0" marL="2159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Bike Lane: 139 new businesses opened &amp; 82 closed</a:t>
            </a:r>
            <a:endParaRPr sz="1100"/>
          </a:p>
          <a:p>
            <a:pPr indent="-215900" lvl="0" marL="2159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Non-Bike Lane: 94 new businesses opened &amp; 92 closed</a:t>
            </a:r>
            <a:endParaRPr sz="1100"/>
          </a:p>
          <a:p>
            <a:pPr indent="-215900" lvl="0" marL="2159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results confirm our hypothesis that businesses near established bike lane infrastructure are more resilient to closures compared to businesses without the bike lane infrastructure.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0" name="Google Shape;260;p3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01514" y="1061714"/>
            <a:ext cx="5329428" cy="2771302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61" name="Google Shape;261;p36"/>
          <p:cNvSpPr txBox="1"/>
          <p:nvPr/>
        </p:nvSpPr>
        <p:spPr>
          <a:xfrm>
            <a:off x="3939484" y="4011501"/>
            <a:ext cx="4625562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Focused area of Geo Map 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Location: BUS5100Spr2022, Group 2 Project, Group Project Story</a:t>
            </a:r>
            <a:r>
              <a:rPr b="0" i="0" lang="en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7"/>
          <p:cNvSpPr txBox="1"/>
          <p:nvPr>
            <p:ph type="title"/>
          </p:nvPr>
        </p:nvSpPr>
        <p:spPr>
          <a:xfrm>
            <a:off x="491490" y="273844"/>
            <a:ext cx="3840086" cy="12695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Conclusion </a:t>
            </a:r>
            <a:endParaRPr/>
          </a:p>
        </p:txBody>
      </p:sp>
      <p:cxnSp>
        <p:nvCxnSpPr>
          <p:cNvPr id="267" name="Google Shape;267;p37"/>
          <p:cNvCxnSpPr/>
          <p:nvPr/>
        </p:nvCxnSpPr>
        <p:spPr>
          <a:xfrm>
            <a:off x="491490" y="1737360"/>
            <a:ext cx="3429000" cy="0"/>
          </a:xfrm>
          <a:prstGeom prst="straightConnector1">
            <a:avLst/>
          </a:prstGeom>
          <a:noFill/>
          <a:ln cap="sq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68" name="Google Shape;268;p37"/>
          <p:cNvSpPr txBox="1"/>
          <p:nvPr>
            <p:ph idx="1" type="body"/>
          </p:nvPr>
        </p:nvSpPr>
        <p:spPr>
          <a:xfrm>
            <a:off x="171451" y="1872419"/>
            <a:ext cx="4552949" cy="29357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778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More new business opened on the bike lane than the non-bike lane route. 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About t</a:t>
            </a: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he same amount of business closed on both the bike lane and non-bike lane route.  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New businesses along the bike lane route were more likely to stay open.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Bike lanes appear to positively affect local business resilience.  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Further research is needed to conclude positive economic benefit of bike lanes.  </a:t>
            </a:r>
            <a:endParaRPr sz="1800"/>
          </a:p>
        </p:txBody>
      </p:sp>
      <p:pic>
        <p:nvPicPr>
          <p:cNvPr id="269" name="Google Shape;269;p37"/>
          <p:cNvPicPr preferRelativeResize="0"/>
          <p:nvPr/>
        </p:nvPicPr>
        <p:blipFill rotWithShape="1">
          <a:blip r:embed="rId3">
            <a:alphaModFix/>
          </a:blip>
          <a:srcRect b="-1" l="8633" r="17721" t="0"/>
          <a:stretch/>
        </p:blipFill>
        <p:spPr>
          <a:xfrm>
            <a:off x="4409137" y="8"/>
            <a:ext cx="4734862" cy="5143490"/>
          </a:xfrm>
          <a:custGeom>
            <a:rect b="b" l="l" r="r" t="t"/>
            <a:pathLst>
              <a:path extrusionOk="0" h="6857997" w="6313150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6"/>
          <p:cNvSpPr txBox="1"/>
          <p:nvPr>
            <p:ph type="title"/>
          </p:nvPr>
        </p:nvSpPr>
        <p:spPr>
          <a:xfrm>
            <a:off x="480060" y="244027"/>
            <a:ext cx="3276452" cy="146763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Abstract </a:t>
            </a:r>
            <a:endParaRPr/>
          </a:p>
        </p:txBody>
      </p:sp>
      <p:sp>
        <p:nvSpPr>
          <p:cNvPr id="142" name="Google Shape;142;p26"/>
          <p:cNvSpPr/>
          <p:nvPr/>
        </p:nvSpPr>
        <p:spPr>
          <a:xfrm>
            <a:off x="480060" y="1940246"/>
            <a:ext cx="2606040" cy="13716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480060" y="2154674"/>
            <a:ext cx="3589020" cy="249050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Topic: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resence of bike lanes within the city of Los Angeles and how they could offer positive economic benefits to businesses.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It explores the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possibility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of </a:t>
            </a: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bicycle infrastructure playing a role in supporting /insulating local businesses from closure. </a:t>
            </a:r>
            <a:endParaRPr/>
          </a:p>
        </p:txBody>
      </p:sp>
      <p:pic>
        <p:nvPicPr>
          <p:cNvPr id="144" name="Google Shape;144;p26"/>
          <p:cNvPicPr preferRelativeResize="0"/>
          <p:nvPr/>
        </p:nvPicPr>
        <p:blipFill rotWithShape="1">
          <a:blip r:embed="rId3">
            <a:alphaModFix/>
          </a:blip>
          <a:srcRect b="1" l="5603" r="17413" t="0"/>
          <a:stretch/>
        </p:blipFill>
        <p:spPr>
          <a:xfrm>
            <a:off x="3983777" y="8"/>
            <a:ext cx="5159081" cy="5143492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27"/>
          <p:cNvPicPr preferRelativeResize="0"/>
          <p:nvPr/>
        </p:nvPicPr>
        <p:blipFill rotWithShape="1">
          <a:blip r:embed="rId3">
            <a:alphaModFix/>
          </a:blip>
          <a:srcRect b="-1" l="19759" r="19757" t="0"/>
          <a:stretch/>
        </p:blipFill>
        <p:spPr>
          <a:xfrm>
            <a:off x="3541109" y="130"/>
            <a:ext cx="5481734" cy="5143492"/>
          </a:xfrm>
          <a:custGeom>
            <a:rect b="b" l="l" r="r" t="t"/>
            <a:pathLst>
              <a:path extrusionOk="0" h="6858000" w="7308978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1" name="Google Shape;151;p27"/>
          <p:cNvSpPr/>
          <p:nvPr/>
        </p:nvSpPr>
        <p:spPr>
          <a:xfrm>
            <a:off x="0" y="0"/>
            <a:ext cx="4572001" cy="5143500"/>
          </a:xfrm>
          <a:custGeom>
            <a:rect b="b" l="l" r="r" t="t"/>
            <a:pathLst>
              <a:path extrusionOk="0" h="6858000" w="6096001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EFEFE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l" dist="38100">
              <a:srgbClr val="D8D8D8">
                <a:alpha val="29803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7"/>
          <p:cNvSpPr/>
          <p:nvPr/>
        </p:nvSpPr>
        <p:spPr>
          <a:xfrm>
            <a:off x="0" y="0"/>
            <a:ext cx="4565143" cy="5143500"/>
          </a:xfrm>
          <a:custGeom>
            <a:rect b="b" l="l" r="r" t="t"/>
            <a:pathLst>
              <a:path extrusionOk="0" h="6858000" w="6086857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7"/>
          <p:cNvSpPr txBox="1"/>
          <p:nvPr>
            <p:ph type="title"/>
          </p:nvPr>
        </p:nvSpPr>
        <p:spPr>
          <a:xfrm>
            <a:off x="281178" y="642366"/>
            <a:ext cx="3744468" cy="932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Introduction 	</a:t>
            </a:r>
            <a:endParaRPr/>
          </a:p>
        </p:txBody>
      </p:sp>
      <p:sp>
        <p:nvSpPr>
          <p:cNvPr id="154" name="Google Shape;154;p27"/>
          <p:cNvSpPr/>
          <p:nvPr/>
        </p:nvSpPr>
        <p:spPr>
          <a:xfrm>
            <a:off x="0" y="843244"/>
            <a:ext cx="96012" cy="4904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7"/>
          <p:cNvSpPr/>
          <p:nvPr/>
        </p:nvSpPr>
        <p:spPr>
          <a:xfrm>
            <a:off x="328327" y="1646502"/>
            <a:ext cx="3737610" cy="13716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121158" y="1720862"/>
            <a:ext cx="4105457" cy="35248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</a:t>
            </a:r>
            <a:r>
              <a:rPr b="0" i="0" lang="en" sz="20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process and visualize the historical data of bike lanes through the city of LA between 2016 and 2021 and understand economic and business impacts of bike lanes on businesses.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b="0" i="0" sz="1800" u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80975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0" i="0" lang="en" sz="20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Area of study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b="0" i="0" lang="en" sz="20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1.7 miles of Los Angeles</a:t>
            </a:r>
            <a:endParaRPr/>
          </a:p>
          <a:p>
            <a:pPr indent="-180975" lvl="1" marL="5207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0" i="0" lang="en" sz="20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 Sunset Blvd. in Silverlake, CA (Glendale Blvd to Santa Monica Blvd) will be our </a:t>
            </a:r>
            <a:r>
              <a:rPr b="1" i="1" lang="en" sz="2000" u="none" strike="noStrike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BIKE LANE </a:t>
            </a:r>
            <a:r>
              <a:rPr b="0" i="0" lang="en" sz="20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area of study.  </a:t>
            </a:r>
            <a:endParaRPr/>
          </a:p>
          <a:p>
            <a:pPr indent="-180975" lvl="1" marL="5207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0" i="0" lang="en" sz="20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Santa Monica Blvd in Hollywood, CA (Hoover Blvd to Van Ness Blvd) will be our </a:t>
            </a:r>
            <a:r>
              <a:rPr b="1" i="1" lang="en" sz="2000" u="none" strike="noStrike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NON-BIKE LANE </a:t>
            </a:r>
            <a:r>
              <a:rPr b="0" i="0" lang="en" sz="20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area of study.</a:t>
            </a:r>
            <a:br>
              <a:rPr lang="en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8"/>
          <p:cNvSpPr/>
          <p:nvPr/>
        </p:nvSpPr>
        <p:spPr>
          <a:xfrm>
            <a:off x="520200" y="3023400"/>
            <a:ext cx="8484300" cy="18402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DEDEDE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C5C2C2">
                <a:alpha val="49803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8"/>
          <p:cNvSpPr txBox="1"/>
          <p:nvPr>
            <p:ph type="title"/>
          </p:nvPr>
        </p:nvSpPr>
        <p:spPr>
          <a:xfrm>
            <a:off x="628650" y="3326277"/>
            <a:ext cx="2320200" cy="12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Related Work </a:t>
            </a:r>
            <a:endParaRPr/>
          </a:p>
        </p:txBody>
      </p:sp>
      <p:pic>
        <p:nvPicPr>
          <p:cNvPr id="164" name="Google Shape;164;p28"/>
          <p:cNvPicPr preferRelativeResize="0"/>
          <p:nvPr/>
        </p:nvPicPr>
        <p:blipFill rotWithShape="1">
          <a:blip r:embed="rId3">
            <a:alphaModFix/>
          </a:blip>
          <a:srcRect b="19139" l="0" r="-1" t="3267"/>
          <a:stretch/>
        </p:blipFill>
        <p:spPr>
          <a:xfrm>
            <a:off x="187398" y="136536"/>
            <a:ext cx="2680841" cy="2730731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165" name="Google Shape;165;p28"/>
          <p:cNvPicPr preferRelativeResize="0"/>
          <p:nvPr/>
        </p:nvPicPr>
        <p:blipFill rotWithShape="1">
          <a:blip r:embed="rId4">
            <a:alphaModFix/>
          </a:blip>
          <a:srcRect b="2" l="0" r="2073" t="0"/>
          <a:stretch/>
        </p:blipFill>
        <p:spPr>
          <a:xfrm>
            <a:off x="3239027" y="136541"/>
            <a:ext cx="2680855" cy="2730731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166" name="Google Shape;166;p28"/>
          <p:cNvPicPr preferRelativeResize="0"/>
          <p:nvPr/>
        </p:nvPicPr>
        <p:blipFill rotWithShape="1">
          <a:blip r:embed="rId5">
            <a:alphaModFix/>
          </a:blip>
          <a:srcRect b="11464" l="11761" r="47282" t="23593"/>
          <a:stretch/>
        </p:blipFill>
        <p:spPr>
          <a:xfrm>
            <a:off x="6232513" y="136078"/>
            <a:ext cx="2710376" cy="2721583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67" name="Google Shape;167;p28"/>
          <p:cNvSpPr/>
          <p:nvPr/>
        </p:nvSpPr>
        <p:spPr>
          <a:xfrm>
            <a:off x="367806" y="3683639"/>
            <a:ext cx="96012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8"/>
          <p:cNvSpPr/>
          <p:nvPr/>
        </p:nvSpPr>
        <p:spPr>
          <a:xfrm rot="5400000">
            <a:off x="1774988" y="3936619"/>
            <a:ext cx="1097400" cy="13800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8"/>
          <p:cNvSpPr txBox="1"/>
          <p:nvPr>
            <p:ph idx="1" type="body"/>
          </p:nvPr>
        </p:nvSpPr>
        <p:spPr>
          <a:xfrm>
            <a:off x="2431950" y="3326300"/>
            <a:ext cx="6510900" cy="12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-1778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It has long been argued that bike lanes provide a positive economic impact on cities (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Portland State University)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Other studies argued that bike lanes negatively impacted business (LA Times)</a:t>
            </a: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The question returns to “What is the measurable economic impact of bike lanes?”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9"/>
          <p:cNvSpPr/>
          <p:nvPr/>
        </p:nvSpPr>
        <p:spPr>
          <a:xfrm>
            <a:off x="-1" y="0"/>
            <a:ext cx="3341755" cy="5143500"/>
          </a:xfrm>
          <a:custGeom>
            <a:rect b="b" l="l" r="r" t="t"/>
            <a:pathLst>
              <a:path extrusionOk="0" h="6858000" w="4455673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EFEFE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l" dist="38100">
              <a:srgbClr val="D8D8D8">
                <a:alpha val="49803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9"/>
          <p:cNvSpPr/>
          <p:nvPr/>
        </p:nvSpPr>
        <p:spPr>
          <a:xfrm>
            <a:off x="0" y="0"/>
            <a:ext cx="3334897" cy="5143500"/>
          </a:xfrm>
          <a:custGeom>
            <a:rect b="b" l="l" r="r" t="t"/>
            <a:pathLst>
              <a:path extrusionOk="0" h="6858000" w="4446529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9"/>
          <p:cNvSpPr txBox="1"/>
          <p:nvPr>
            <p:ph type="title"/>
          </p:nvPr>
        </p:nvSpPr>
        <p:spPr>
          <a:xfrm>
            <a:off x="278321" y="870966"/>
            <a:ext cx="2578608" cy="8435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Specifications</a:t>
            </a:r>
            <a:endParaRPr/>
          </a:p>
        </p:txBody>
      </p:sp>
      <p:sp>
        <p:nvSpPr>
          <p:cNvPr id="178" name="Google Shape;178;p29"/>
          <p:cNvSpPr/>
          <p:nvPr/>
        </p:nvSpPr>
        <p:spPr>
          <a:xfrm rot="5400000">
            <a:off x="496919" y="454342"/>
            <a:ext cx="54864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9"/>
          <p:cNvSpPr/>
          <p:nvPr/>
        </p:nvSpPr>
        <p:spPr>
          <a:xfrm>
            <a:off x="321183" y="1832610"/>
            <a:ext cx="2503170" cy="13716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9"/>
          <p:cNvSpPr/>
          <p:nvPr/>
        </p:nvSpPr>
        <p:spPr>
          <a:xfrm>
            <a:off x="166505" y="1956544"/>
            <a:ext cx="3120053" cy="274834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Raw datasets were retrieved from lacity.org</a:t>
            </a:r>
            <a:endParaRPr sz="1100"/>
          </a:p>
          <a:p>
            <a:pPr indent="-177800" lvl="0" marL="2159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Open-source collection of data sets </a:t>
            </a:r>
            <a:endParaRPr sz="1100"/>
          </a:p>
          <a:p>
            <a:pPr indent="-177800" lvl="0" marL="2159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Bike Lanes data was last updated in November 2020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2159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business data is updated monthly, last updated March 15, 2022</a:t>
            </a:r>
            <a:endParaRPr sz="1100"/>
          </a:p>
          <a:p>
            <a:pPr indent="-88900" lvl="1" marL="55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7620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9"/>
          <p:cNvSpPr txBox="1"/>
          <p:nvPr/>
        </p:nvSpPr>
        <p:spPr>
          <a:xfrm>
            <a:off x="4117252" y="4663392"/>
            <a:ext cx="459560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1. Data Specifications - Bike Lanes and Businesses </a:t>
            </a:r>
            <a:endParaRPr sz="1100"/>
          </a:p>
        </p:txBody>
      </p:sp>
      <p:graphicFrame>
        <p:nvGraphicFramePr>
          <p:cNvPr id="182" name="Google Shape;182;p29"/>
          <p:cNvGraphicFramePr/>
          <p:nvPr/>
        </p:nvGraphicFramePr>
        <p:xfrm>
          <a:off x="3717702" y="31625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{93867508-9BCB-4A98-81B5-02043B2612E3}</a:tableStyleId>
              </a:tblPr>
              <a:tblGrid>
                <a:gridCol w="2890525"/>
                <a:gridCol w="2214575"/>
              </a:tblGrid>
              <a:tr h="12077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 u="none" cap="none" strike="noStrike">
                          <a:solidFill>
                            <a:srgbClr val="3F3F3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 Set</a:t>
                      </a:r>
                      <a:endParaRPr b="1" sz="2100" u="none" cap="none" strike="noStrike">
                        <a:solidFill>
                          <a:srgbClr val="3F3F3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188300" marB="188300" marR="188300" marL="3138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 u="none" cap="none" strike="noStrike">
                          <a:solidFill>
                            <a:srgbClr val="3F3F3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Size (Total 6,663 KB)</a:t>
                      </a:r>
                      <a:endParaRPr b="1" sz="2100" u="none" cap="none" strike="noStrike">
                        <a:solidFill>
                          <a:srgbClr val="3F3F3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188300" marB="188300" marR="188300" marL="313800"/>
                </a:tc>
              </a:tr>
              <a:tr h="13457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2100" u="none" cap="none" strike="noStrike">
                          <a:solidFill>
                            <a:srgbClr val="3F3F3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Listing of Active Businesses (Office of Finance)</a:t>
                      </a:r>
                      <a:endParaRPr sz="2100" u="none" cap="none" strike="noStrike">
                        <a:solidFill>
                          <a:srgbClr val="3F3F3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163175" marB="163175" marR="163175" marL="3138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2100" u="none" cap="none" strike="noStrike">
                          <a:solidFill>
                            <a:srgbClr val="3F3F3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3,706 KB</a:t>
                      </a:r>
                      <a:endParaRPr sz="2100" u="none" cap="none" strike="noStrike">
                        <a:solidFill>
                          <a:srgbClr val="3F3F3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163175" marB="163175" marR="163175" marL="313800"/>
                </a:tc>
              </a:tr>
              <a:tr h="10109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2100" u="none" cap="none" strike="noStrike">
                          <a:solidFill>
                            <a:srgbClr val="3F3F3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Bike Lanes (LA DOT)</a:t>
                      </a:r>
                      <a:endParaRPr sz="2100" u="none" cap="none" strike="noStrike">
                        <a:solidFill>
                          <a:srgbClr val="3F3F3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163175" marB="163175" marR="163175" marL="3138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2100" u="none" cap="none" strike="noStrike">
                          <a:solidFill>
                            <a:srgbClr val="3F3F3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 123 KB</a:t>
                      </a:r>
                      <a:endParaRPr sz="2100" u="none" cap="none" strike="noStrike">
                        <a:solidFill>
                          <a:srgbClr val="3F3F3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163175" marB="163175" marR="163175" marL="313800"/>
                </a:tc>
              </a:tr>
              <a:tr h="10305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2100" u="none" cap="none" strike="noStrike">
                          <a:solidFill>
                            <a:srgbClr val="3F3F3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All Closed Businesses (Office of Finance)</a:t>
                      </a:r>
                      <a:endParaRPr sz="2100" u="none" cap="none" strike="noStrike">
                        <a:solidFill>
                          <a:srgbClr val="3F3F3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163175" marB="163175" marR="163175" marL="3138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2100" u="none" cap="none" strike="noStrike">
                          <a:solidFill>
                            <a:srgbClr val="3F3F3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2,834 KB</a:t>
                      </a:r>
                      <a:endParaRPr sz="2100" u="none" cap="none" strike="noStrike">
                        <a:solidFill>
                          <a:srgbClr val="3F3F3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163175" marB="163175" marR="163175" marL="313800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30"/>
          <p:cNvSpPr txBox="1"/>
          <p:nvPr>
            <p:ph type="title"/>
          </p:nvPr>
        </p:nvSpPr>
        <p:spPr>
          <a:xfrm>
            <a:off x="473202" y="480060"/>
            <a:ext cx="3614166" cy="1110996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Times New Roman"/>
              <a:buNone/>
            </a:pPr>
            <a:r>
              <a:rPr lang="en" sz="4100">
                <a:latin typeface="Times New Roman"/>
                <a:ea typeface="Times New Roman"/>
                <a:cs typeface="Times New Roman"/>
                <a:sym typeface="Times New Roman"/>
              </a:rPr>
              <a:t>Data Cleaning</a:t>
            </a:r>
            <a:endParaRPr/>
          </a:p>
        </p:txBody>
      </p:sp>
      <p:sp>
        <p:nvSpPr>
          <p:cNvPr id="189" name="Google Shape;189;p30"/>
          <p:cNvSpPr/>
          <p:nvPr/>
        </p:nvSpPr>
        <p:spPr>
          <a:xfrm>
            <a:off x="482459" y="1779651"/>
            <a:ext cx="2441321" cy="13716"/>
          </a:xfrm>
          <a:custGeom>
            <a:rect b="b" l="l" r="r" t="t"/>
            <a:pathLst>
              <a:path extrusionOk="0" fill="none" h="18288" w="3255095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extrusionOk="0" h="18288" w="3255095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30"/>
          <p:cNvSpPr txBox="1"/>
          <p:nvPr>
            <p:ph idx="1" type="body"/>
          </p:nvPr>
        </p:nvSpPr>
        <p:spPr>
          <a:xfrm>
            <a:off x="282702" y="1962912"/>
            <a:ext cx="5119878" cy="304495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b="0" i="0" sz="1800" u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CSV files were cleaned of excess information non relevant to the project 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Listing of Active Businesses CSV file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The remaining data was selected for business status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This data set was then combined with the LA City Bike Lane (LA DOT). 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atabase" id="191" name="Google Shape;19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49774" y="699897"/>
            <a:ext cx="4094226" cy="409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31"/>
          <p:cNvSpPr txBox="1"/>
          <p:nvPr>
            <p:ph type="title"/>
          </p:nvPr>
        </p:nvSpPr>
        <p:spPr>
          <a:xfrm>
            <a:off x="308610" y="743582"/>
            <a:ext cx="3332366" cy="81586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Flowchart</a:t>
            </a:r>
            <a:endParaRPr/>
          </a:p>
        </p:txBody>
      </p:sp>
      <p:sp>
        <p:nvSpPr>
          <p:cNvPr id="198" name="Google Shape;198;p31"/>
          <p:cNvSpPr/>
          <p:nvPr/>
        </p:nvSpPr>
        <p:spPr>
          <a:xfrm rot="5400000">
            <a:off x="486917" y="290954"/>
            <a:ext cx="54864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31"/>
          <p:cNvSpPr/>
          <p:nvPr/>
        </p:nvSpPr>
        <p:spPr>
          <a:xfrm>
            <a:off x="308610" y="1714156"/>
            <a:ext cx="3291840" cy="13716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1"/>
          <p:cNvSpPr txBox="1"/>
          <p:nvPr/>
        </p:nvSpPr>
        <p:spPr>
          <a:xfrm>
            <a:off x="308610" y="1778903"/>
            <a:ext cx="3730752" cy="33230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625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1</a:t>
            </a:r>
            <a:r>
              <a:rPr b="0" i="0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Two downloads from LA City websites. </a:t>
            </a:r>
            <a:endParaRPr b="0" i="0" sz="29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i="1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2</a:t>
            </a:r>
            <a:r>
              <a:rPr b="0" i="0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To reflect information needed for our analysis</a:t>
            </a:r>
            <a:endParaRPr b="0" i="0" sz="29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i="1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3</a:t>
            </a:r>
            <a:r>
              <a:rPr b="0" i="0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5 data logs in CSV format</a:t>
            </a:r>
            <a:endParaRPr b="0" i="0" sz="29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i="1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4</a:t>
            </a:r>
            <a:r>
              <a:rPr b="0" i="0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Upload Data logs to SAP</a:t>
            </a:r>
            <a:endParaRPr b="0" i="0" sz="29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i="1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5</a:t>
            </a:r>
            <a:r>
              <a:rPr b="0" i="0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Provide Analysis &amp; visualizations </a:t>
            </a:r>
            <a:endParaRPr sz="1100"/>
          </a:p>
          <a:p>
            <a:pPr indent="0" lvl="0" marL="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i="1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6</a:t>
            </a:r>
            <a:r>
              <a:rPr b="0" i="0" lang="en" sz="2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Format for PowerPoint Presentation</a:t>
            </a:r>
            <a:endParaRPr sz="1100"/>
          </a:p>
          <a:p>
            <a:pPr indent="5080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iagram&#10;&#10;Description automatically generated" id="201" name="Google Shape;20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9362" y="1375669"/>
            <a:ext cx="4830318" cy="286196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1"/>
          <p:cNvSpPr txBox="1"/>
          <p:nvPr/>
        </p:nvSpPr>
        <p:spPr>
          <a:xfrm>
            <a:off x="4167900" y="4064507"/>
            <a:ext cx="4573242" cy="30008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Flowchart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/>
          <p:nvPr>
            <p:ph type="title"/>
          </p:nvPr>
        </p:nvSpPr>
        <p:spPr>
          <a:xfrm>
            <a:off x="628649" y="218317"/>
            <a:ext cx="7886699" cy="699516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 and Visualization: Bar Chart </a:t>
            </a:r>
            <a:endParaRPr/>
          </a:p>
        </p:txBody>
      </p:sp>
      <p:sp>
        <p:nvSpPr>
          <p:cNvPr id="208" name="Google Shape;208;p32"/>
          <p:cNvSpPr txBox="1"/>
          <p:nvPr/>
        </p:nvSpPr>
        <p:spPr>
          <a:xfrm>
            <a:off x="182880" y="1305132"/>
            <a:ext cx="3544200" cy="3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bar chart depicts business activity by quarters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2016 to 2018 the average new businesses annually were 2,151 and closed businesses were 2,087. </a:t>
            </a:r>
            <a:endParaRPr sz="1100"/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2019 to 2021 the new annual businesses opened dropped to 1,804. </a:t>
            </a:r>
            <a:endParaRPr sz="1100"/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2021 the number of businesses that closed dropped to 506 or 32% drop from the previous year. 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" sz="14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2"/>
          <p:cNvSpPr txBox="1"/>
          <p:nvPr/>
        </p:nvSpPr>
        <p:spPr>
          <a:xfrm>
            <a:off x="4023194" y="4380242"/>
            <a:ext cx="4492155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2016-2021 Open/Closed bar chart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Location: BUS5100Spr2022, Group 2 Project, Group Project Story</a:t>
            </a:r>
            <a:endParaRPr sz="1100"/>
          </a:p>
        </p:txBody>
      </p:sp>
      <p:sp>
        <p:nvSpPr>
          <p:cNvPr descr="Protected bike lanes and local economic activity - CMAP" id="210" name="Google Shape;210;p32"/>
          <p:cNvSpPr/>
          <p:nvPr/>
        </p:nvSpPr>
        <p:spPr>
          <a:xfrm>
            <a:off x="4457700" y="2457450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p32"/>
          <p:cNvPicPr preferRelativeResize="0"/>
          <p:nvPr/>
        </p:nvPicPr>
        <p:blipFill rotWithShape="1">
          <a:blip r:embed="rId3">
            <a:alphaModFix/>
          </a:blip>
          <a:srcRect b="5617" l="0" r="28285" t="10186"/>
          <a:stretch/>
        </p:blipFill>
        <p:spPr>
          <a:xfrm>
            <a:off x="3727174" y="997726"/>
            <a:ext cx="5000946" cy="3302623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3"/>
          <p:cNvSpPr/>
          <p:nvPr/>
        </p:nvSpPr>
        <p:spPr>
          <a:xfrm>
            <a:off x="-1" y="0"/>
            <a:ext cx="3341755" cy="5143500"/>
          </a:xfrm>
          <a:custGeom>
            <a:rect b="b" l="l" r="r" t="t"/>
            <a:pathLst>
              <a:path extrusionOk="0" h="6858000" w="4455673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EFEFE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l" dist="38100">
              <a:srgbClr val="D8D8D8">
                <a:alpha val="49803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3"/>
          <p:cNvSpPr/>
          <p:nvPr/>
        </p:nvSpPr>
        <p:spPr>
          <a:xfrm>
            <a:off x="0" y="0"/>
            <a:ext cx="3334897" cy="5143500"/>
          </a:xfrm>
          <a:custGeom>
            <a:rect b="b" l="l" r="r" t="t"/>
            <a:pathLst>
              <a:path extrusionOk="0" h="6858000" w="4446529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3"/>
          <p:cNvSpPr txBox="1"/>
          <p:nvPr>
            <p:ph type="title"/>
          </p:nvPr>
        </p:nvSpPr>
        <p:spPr>
          <a:xfrm>
            <a:off x="278321" y="711136"/>
            <a:ext cx="2578608" cy="92925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Analysis and Visualization: Time Series </a:t>
            </a:r>
            <a:endParaRPr/>
          </a:p>
        </p:txBody>
      </p:sp>
      <p:sp>
        <p:nvSpPr>
          <p:cNvPr id="220" name="Google Shape;220;p33"/>
          <p:cNvSpPr/>
          <p:nvPr/>
        </p:nvSpPr>
        <p:spPr>
          <a:xfrm>
            <a:off x="0" y="1069909"/>
            <a:ext cx="96012" cy="4904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33"/>
          <p:cNvSpPr/>
          <p:nvPr/>
        </p:nvSpPr>
        <p:spPr>
          <a:xfrm>
            <a:off x="296920" y="1832610"/>
            <a:ext cx="2537460" cy="13716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33"/>
          <p:cNvSpPr txBox="1"/>
          <p:nvPr>
            <p:ph idx="1" type="body"/>
          </p:nvPr>
        </p:nvSpPr>
        <p:spPr>
          <a:xfrm>
            <a:off x="278321" y="2038541"/>
            <a:ext cx="2807780" cy="296965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The Time Series chart provides an additional visualization of business activity in the geog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raphical area of analysis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b="0" i="0" lang="en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isplays a gradual downtrend from 2016 through 2021 for both new and closed business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Forecast for Q1-Q3 2022 continues to show a downward trend</a:t>
            </a:r>
            <a:endParaRPr b="0" i="0" sz="1800" u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3" name="Google Shape;223;p33"/>
          <p:cNvSpPr txBox="1"/>
          <p:nvPr/>
        </p:nvSpPr>
        <p:spPr>
          <a:xfrm>
            <a:off x="3829380" y="4329416"/>
            <a:ext cx="4492155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 Series Open/Closed Businesses 2016-2021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Location: BUS5100Spr2022, Group 2 Project, Group Project Story</a:t>
            </a:r>
            <a:endParaRPr sz="1100"/>
          </a:p>
        </p:txBody>
      </p:sp>
      <p:sp>
        <p:nvSpPr>
          <p:cNvPr descr="Protected bike lanes and local economic activity - CMAP" id="224" name="Google Shape;224;p33"/>
          <p:cNvSpPr/>
          <p:nvPr/>
        </p:nvSpPr>
        <p:spPr>
          <a:xfrm>
            <a:off x="4241524" y="2571750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5" name="Google Shape;22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8487" y="318650"/>
            <a:ext cx="4993925" cy="379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